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811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309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437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smtClean="0"/>
              <a:t>16.01.2015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Picture 3" descr="H:\NOVA-Rechner\Logo\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049138"/>
            <a:ext cx="1879055" cy="69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ec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>
              <a:alphaModFix amt="7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519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520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485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373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803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52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422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059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712A8-7A42-4E46-B495-A4509E5B3EE0}" type="datetimeFigureOut">
              <a:rPr lang="de-AT" smtClean="0"/>
              <a:t>14.01.2015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EDDB-7938-44F9-8362-E92314A9098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82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/>
          <a:lstStyle/>
          <a:p>
            <a:r>
              <a:rPr lang="de-DE" dirty="0" smtClean="0"/>
              <a:t>CO</a:t>
            </a:r>
            <a:r>
              <a:rPr lang="de-DE" baseline="-25000" dirty="0" smtClean="0"/>
              <a:t>2</a:t>
            </a:r>
            <a:r>
              <a:rPr lang="de-DE" dirty="0" smtClean="0"/>
              <a:t>- „Sammelklage“ 2015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20679"/>
            <a:ext cx="6400800" cy="1752600"/>
          </a:xfrm>
        </p:spPr>
        <p:txBody>
          <a:bodyPr/>
          <a:lstStyle/>
          <a:p>
            <a:r>
              <a:rPr lang="de-DE" dirty="0" smtClean="0"/>
              <a:t>Maximilian </a:t>
            </a:r>
            <a:r>
              <a:rPr lang="de-DE" dirty="0" err="1" smtClean="0"/>
              <a:t>Divischek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Julian Motamedi de Silva</a:t>
            </a:r>
            <a:endParaRPr lang="de-AT" dirty="0"/>
          </a:p>
        </p:txBody>
      </p:sp>
      <p:pic>
        <p:nvPicPr>
          <p:cNvPr id="1027" name="Picture 3" descr="H:\NOVA-Rechner\Logo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855626"/>
            <a:ext cx="3977831" cy="146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3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Vorstellung M. </a:t>
            </a:r>
            <a:r>
              <a:rPr lang="de-DE" dirty="0" err="1" smtClean="0"/>
              <a:t>Divischek</a:t>
            </a:r>
            <a:r>
              <a:rPr lang="de-DE" dirty="0" smtClean="0"/>
              <a:t>, J. Motamedi de Silva</a:t>
            </a:r>
          </a:p>
          <a:p>
            <a:r>
              <a:rPr lang="de-DE" dirty="0" smtClean="0"/>
              <a:t>Der Sachverhalt</a:t>
            </a:r>
          </a:p>
          <a:p>
            <a:r>
              <a:rPr lang="de-DE" dirty="0" err="1" smtClean="0"/>
              <a:t>Klagsvorgehen</a:t>
            </a:r>
            <a:r>
              <a:rPr lang="de-DE" dirty="0" smtClean="0"/>
              <a:t> 2015</a:t>
            </a:r>
          </a:p>
          <a:p>
            <a:r>
              <a:rPr lang="de-DE" dirty="0" smtClean="0"/>
              <a:t>Überblick der weiteren Schritte</a:t>
            </a:r>
          </a:p>
          <a:p>
            <a:r>
              <a:rPr lang="de-DE" dirty="0" smtClean="0"/>
              <a:t>Fragen &amp; Antworten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2518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Vorstellung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de-DE" dirty="0" smtClean="0"/>
              <a:t>Maximilian </a:t>
            </a:r>
            <a:r>
              <a:rPr lang="de-DE" dirty="0" err="1" smtClean="0"/>
              <a:t>Divischek</a:t>
            </a:r>
            <a:endParaRPr lang="de-DE" dirty="0" smtClean="0"/>
          </a:p>
          <a:p>
            <a:pPr lvl="3"/>
            <a:r>
              <a:rPr lang="de-DE" dirty="0" smtClean="0"/>
              <a:t>geb. 1983 in Wien</a:t>
            </a:r>
          </a:p>
          <a:p>
            <a:pPr lvl="3"/>
            <a:r>
              <a:rPr lang="de-DE" dirty="0" smtClean="0"/>
              <a:t>Beschäftigt sich seit 2007 intensiv mit der </a:t>
            </a:r>
            <a:r>
              <a:rPr lang="de-DE" dirty="0" err="1" smtClean="0"/>
              <a:t>NoVA</a:t>
            </a:r>
            <a:endParaRPr lang="de-DE" dirty="0" smtClean="0"/>
          </a:p>
          <a:p>
            <a:pPr lvl="3"/>
            <a:r>
              <a:rPr lang="de-DE" dirty="0" smtClean="0"/>
              <a:t>Betreibt seit 2010 www.nova-rechner.at</a:t>
            </a:r>
          </a:p>
          <a:p>
            <a:pPr lvl="3"/>
            <a:endParaRPr lang="de-AT" dirty="0"/>
          </a:p>
          <a:p>
            <a:pPr lvl="3"/>
            <a:endParaRPr lang="de-DE" dirty="0" smtClean="0"/>
          </a:p>
          <a:p>
            <a:pPr lvl="3"/>
            <a:r>
              <a:rPr lang="de-DE" dirty="0" smtClean="0"/>
              <a:t>Julian Motamedi de Silva</a:t>
            </a:r>
          </a:p>
          <a:p>
            <a:pPr lvl="3"/>
            <a:r>
              <a:rPr lang="de-DE" dirty="0" smtClean="0"/>
              <a:t>geb. 1981</a:t>
            </a:r>
          </a:p>
          <a:p>
            <a:pPr lvl="3"/>
            <a:r>
              <a:rPr lang="de-DE" dirty="0"/>
              <a:t>w</a:t>
            </a:r>
            <a:r>
              <a:rPr lang="de-DE" dirty="0" smtClean="0"/>
              <a:t>ickelte 2007 seinen ersten Eigenimport ab</a:t>
            </a:r>
          </a:p>
          <a:p>
            <a:pPr lvl="3"/>
            <a:r>
              <a:rPr lang="de-DE" dirty="0" smtClean="0"/>
              <a:t>Seit 2010 in der Rechtsanwaltskanzlei tätig</a:t>
            </a:r>
          </a:p>
          <a:p>
            <a:pPr lvl="3"/>
            <a:endParaRPr lang="de-AT" dirty="0"/>
          </a:p>
        </p:txBody>
      </p:sp>
      <p:pic>
        <p:nvPicPr>
          <p:cNvPr id="2050" name="Picture 2" descr="H:\bild_max_20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1296144" cy="137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3899170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9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Sachverhalt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~70.000 EU-Importe jährlich</a:t>
            </a:r>
          </a:p>
          <a:p>
            <a:r>
              <a:rPr lang="de-DE" dirty="0" smtClean="0"/>
              <a:t>1991 </a:t>
            </a:r>
            <a:r>
              <a:rPr lang="de-DE" dirty="0" err="1" smtClean="0"/>
              <a:t>NoVA</a:t>
            </a:r>
            <a:r>
              <a:rPr lang="de-DE" dirty="0" smtClean="0"/>
              <a:t> Einführung</a:t>
            </a:r>
          </a:p>
          <a:p>
            <a:r>
              <a:rPr lang="de-DE" dirty="0" smtClean="0"/>
              <a:t>2008 Einfuhr der „CO</a:t>
            </a:r>
            <a:r>
              <a:rPr lang="de-DE" baseline="-25000" dirty="0" smtClean="0"/>
              <a:t>2</a:t>
            </a:r>
            <a:r>
              <a:rPr lang="de-DE" dirty="0" smtClean="0"/>
              <a:t>-Steuer“</a:t>
            </a:r>
          </a:p>
          <a:p>
            <a:r>
              <a:rPr lang="de-DE" dirty="0" smtClean="0"/>
              <a:t>2010, 2011, 2013, 2014 Änderungen der </a:t>
            </a:r>
            <a:r>
              <a:rPr lang="de-DE" dirty="0" err="1" smtClean="0"/>
              <a:t>NoVA</a:t>
            </a:r>
            <a:endParaRPr lang="de-DE" dirty="0" smtClean="0"/>
          </a:p>
          <a:p>
            <a:r>
              <a:rPr lang="de-DE" dirty="0" smtClean="0"/>
              <a:t>April 2011 – Ioan </a:t>
            </a:r>
            <a:r>
              <a:rPr lang="de-DE" dirty="0" err="1" smtClean="0"/>
              <a:t>Tatu</a:t>
            </a:r>
            <a:endParaRPr lang="de-DE" dirty="0" smtClean="0"/>
          </a:p>
          <a:p>
            <a:r>
              <a:rPr lang="de-DE" dirty="0" smtClean="0"/>
              <a:t>Mai 2013 – BMF-Richtlinie</a:t>
            </a:r>
          </a:p>
          <a:p>
            <a:r>
              <a:rPr lang="de-DE" dirty="0" smtClean="0"/>
              <a:t>2015 </a:t>
            </a:r>
            <a:r>
              <a:rPr lang="de-DE" dirty="0" smtClean="0"/>
              <a:t>- Sammelklage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4462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Klagsvorgehen</a:t>
            </a:r>
            <a:r>
              <a:rPr lang="de-DE" dirty="0" smtClean="0"/>
              <a:t> 2015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e-AT" dirty="0" smtClean="0"/>
              <a:t>Staatshaftung: Haftung des Staates für Verletzung von Gemeinschaftsrecht</a:t>
            </a:r>
          </a:p>
          <a:p>
            <a:pPr algn="just"/>
            <a:r>
              <a:rPr lang="de-AT" dirty="0" smtClean="0"/>
              <a:t>Aufforderung der Republik Österreich, vertreten durch die </a:t>
            </a:r>
            <a:r>
              <a:rPr lang="de-AT" dirty="0" err="1" smtClean="0"/>
              <a:t>Finanzprokuratur</a:t>
            </a:r>
            <a:r>
              <a:rPr lang="de-AT" dirty="0" smtClean="0"/>
              <a:t>, Schäden anzuerkennen</a:t>
            </a:r>
          </a:p>
          <a:p>
            <a:pPr algn="just"/>
            <a:r>
              <a:rPr lang="de-AT" dirty="0" smtClean="0"/>
              <a:t>Bei Bestreitung: Abgabe von Verjährungsverzichten sowie Entscheidung über zu führende Verfahren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9177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Schritte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de-AT" dirty="0" smtClean="0"/>
              <a:t>Erhebung von mehreren Klagen, welche als Musterverfahren geführt werden</a:t>
            </a:r>
          </a:p>
          <a:p>
            <a:pPr algn="just"/>
            <a:r>
              <a:rPr lang="de-AT" dirty="0" smtClean="0"/>
              <a:t>Kosten: Bei bestehender Rechtsschutzversicherung wird um Deckung angefragt. € 150,- pauschal sind für Aufnahme und Organisation zu bezahlen.</a:t>
            </a:r>
          </a:p>
          <a:p>
            <a:pPr algn="just"/>
            <a:r>
              <a:rPr lang="de-AT" dirty="0" smtClean="0"/>
              <a:t>Zeitplan: Erfassung aller Informatione</a:t>
            </a:r>
            <a:r>
              <a:rPr lang="de-AT" dirty="0" smtClean="0"/>
              <a:t>n bis Ende Februar, danach Deckungsanfragen. Klage geplant bis Ende März.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277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 &amp; Antworten</a:t>
            </a:r>
            <a:endParaRPr lang="de-AT" dirty="0"/>
          </a:p>
        </p:txBody>
      </p:sp>
      <p:pic>
        <p:nvPicPr>
          <p:cNvPr id="3075" name="Picture 3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73222"/>
            <a:ext cx="5184576" cy="382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27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Beispiel Eigenimport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Porsche EZ in DE 01/2008 – Kauf 13.01.2012</a:t>
            </a:r>
            <a:br>
              <a:rPr lang="de-DE" dirty="0" smtClean="0"/>
            </a:br>
            <a:r>
              <a:rPr lang="de-DE" dirty="0" smtClean="0"/>
              <a:t>BMGL: 58.403,36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16% </a:t>
            </a:r>
            <a:r>
              <a:rPr lang="de-DE" dirty="0" err="1" smtClean="0"/>
              <a:t>NoVA</a:t>
            </a:r>
            <a:r>
              <a:rPr lang="de-DE" dirty="0" smtClean="0"/>
              <a:t> 				= 9.344,54</a:t>
            </a:r>
            <a:br>
              <a:rPr lang="de-DE" dirty="0" smtClean="0"/>
            </a:br>
            <a:r>
              <a:rPr lang="de-DE" dirty="0" smtClean="0"/>
              <a:t>CO</a:t>
            </a:r>
            <a:r>
              <a:rPr lang="de-DE" baseline="-25000" dirty="0" smtClean="0"/>
              <a:t>2</a:t>
            </a:r>
            <a:r>
              <a:rPr lang="de-DE" dirty="0" smtClean="0"/>
              <a:t> Malus 				= 5.087,50</a:t>
            </a:r>
            <a:br>
              <a:rPr lang="de-DE" dirty="0" smtClean="0"/>
            </a:br>
            <a:r>
              <a:rPr lang="de-DE" dirty="0" smtClean="0"/>
              <a:t>Erhöhungsbetrag 20% 		</a:t>
            </a:r>
            <a:r>
              <a:rPr lang="de-DE" u="sng" dirty="0" smtClean="0"/>
              <a:t>= 2.886,41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Gesamtabgabe: 			</a:t>
            </a:r>
            <a:r>
              <a:rPr lang="de-DE" b="1" dirty="0" smtClean="0"/>
              <a:t>17.318,45</a:t>
            </a:r>
            <a:br>
              <a:rPr lang="de-DE" b="1" dirty="0" smtClean="0"/>
            </a:br>
            <a:endParaRPr lang="de-DE" b="1" dirty="0" smtClean="0"/>
          </a:p>
          <a:p>
            <a:r>
              <a:rPr lang="de-DE" dirty="0" smtClean="0"/>
              <a:t>Rückforderung: 6.105,00 (5087,50+1017,50) eingebracht am </a:t>
            </a:r>
            <a:r>
              <a:rPr lang="de-DE" b="1" dirty="0" smtClean="0"/>
              <a:t>19.05.2013</a:t>
            </a:r>
          </a:p>
          <a:p>
            <a:r>
              <a:rPr lang="de-DE" b="1" dirty="0" smtClean="0"/>
              <a:t>Abgelehnt am 12.09.2013</a:t>
            </a:r>
            <a:endParaRPr lang="de-AT" b="1" dirty="0"/>
          </a:p>
        </p:txBody>
      </p:sp>
      <p:sp>
        <p:nvSpPr>
          <p:cNvPr id="4" name="Rechteck 3"/>
          <p:cNvSpPr/>
          <p:nvPr/>
        </p:nvSpPr>
        <p:spPr>
          <a:xfrm>
            <a:off x="683568" y="2564904"/>
            <a:ext cx="7128792" cy="1656184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78536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204</Words>
  <Application>Microsoft Office PowerPoint</Application>
  <PresentationFormat>Bildschirmpräsentation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CO2- „Sammelklage“ 2015</vt:lpstr>
      <vt:lpstr>Agenda</vt:lpstr>
      <vt:lpstr>Vorstellung</vt:lpstr>
      <vt:lpstr>Sachverhalt</vt:lpstr>
      <vt:lpstr>Klagsvorgehen 2015</vt:lpstr>
      <vt:lpstr>Weitere Schritte</vt:lpstr>
      <vt:lpstr>Fragen &amp; Antworten</vt:lpstr>
      <vt:lpstr>Beispiel Eigenimport</vt:lpstr>
    </vt:vector>
  </TitlesOfParts>
  <Company>BAWAG PSK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CO2-Sammelklage 2015</dc:title>
  <dc:creator>Divischek Maximilian</dc:creator>
  <cp:lastModifiedBy>Julian Motamedi de Silva</cp:lastModifiedBy>
  <cp:revision>25</cp:revision>
  <dcterms:created xsi:type="dcterms:W3CDTF">2014-12-18T17:10:51Z</dcterms:created>
  <dcterms:modified xsi:type="dcterms:W3CDTF">2015-01-15T13:00:21Z</dcterms:modified>
</cp:coreProperties>
</file>